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Nunito"/>
      <p:regular r:id="rId15"/>
      <p:bold r:id="rId16"/>
      <p:italic r:id="rId17"/>
      <p:boldItalic r:id="rId18"/>
    </p:embeddedFont>
    <p:embeddedFont>
      <p:font typeface="Maven Pro"/>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727B1EA-3E13-4DAF-94AD-714BDAFE0154}">
  <a:tblStyle styleId="{B727B1EA-3E13-4DAF-94AD-714BDAFE0154}"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avenPro-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Nunito-regular.fntdata"/><Relationship Id="rId14" Type="http://schemas.openxmlformats.org/officeDocument/2006/relationships/slide" Target="slides/slide8.xml"/><Relationship Id="rId17" Type="http://schemas.openxmlformats.org/officeDocument/2006/relationships/font" Target="fonts/Nunito-italic.fntdata"/><Relationship Id="rId16" Type="http://schemas.openxmlformats.org/officeDocument/2006/relationships/font" Target="fonts/Nunito-bold.fntdata"/><Relationship Id="rId5" Type="http://schemas.openxmlformats.org/officeDocument/2006/relationships/slideMaster" Target="slideMasters/slideMaster1.xml"/><Relationship Id="rId19" Type="http://schemas.openxmlformats.org/officeDocument/2006/relationships/font" Target="fonts/MavenPro-regular.fntdata"/><Relationship Id="rId6" Type="http://schemas.openxmlformats.org/officeDocument/2006/relationships/notesMaster" Target="notesMasters/notesMaster1.xml"/><Relationship Id="rId18" Type="http://schemas.openxmlformats.org/officeDocument/2006/relationships/font" Target="fonts/Nunito-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f8f4d39e41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f8f4d39e41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f8f4d39e41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f8f4d39e41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f8f4d39e41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f8f4d39e41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f8f4d39e41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f8f4d39e41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f8f4d39e41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f8f4d39e41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f8f4d39e41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f8f4d39e41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f8f4d39e41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f8f4d39e41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CWC PCC</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Team CWC-PCC 21Su01</a:t>
            </a:r>
            <a:endParaRPr/>
          </a:p>
          <a:p>
            <a:pPr indent="0" lvl="0" marL="0" rtl="0" algn="l">
              <a:spcBef>
                <a:spcPts val="0"/>
              </a:spcBef>
              <a:spcAft>
                <a:spcPts val="0"/>
              </a:spcAft>
              <a:buNone/>
            </a:pPr>
            <a:r>
              <a:rPr lang="en"/>
              <a:t>Yuanhua Zhao, Yuxuan Gu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Description</a:t>
            </a:r>
            <a:endParaRPr/>
          </a:p>
        </p:txBody>
      </p:sp>
      <p:sp>
        <p:nvSpPr>
          <p:cNvPr id="284" name="Google Shape;284;p1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Sponsor: David Willy</a:t>
            </a:r>
            <a:endParaRPr/>
          </a:p>
          <a:p>
            <a:pPr indent="0" lvl="0" marL="0" rtl="0" algn="l">
              <a:spcBef>
                <a:spcPts val="1200"/>
              </a:spcBef>
              <a:spcAft>
                <a:spcPts val="0"/>
              </a:spcAft>
              <a:buNone/>
            </a:pPr>
            <a:r>
              <a:rPr lang="en"/>
              <a:t>Client: Northern Arizona University’s Energy Club</a:t>
            </a:r>
            <a:endParaRPr/>
          </a:p>
          <a:p>
            <a:pPr indent="0" lvl="0" marL="0" rtl="0" algn="l">
              <a:spcBef>
                <a:spcPts val="1200"/>
              </a:spcBef>
              <a:spcAft>
                <a:spcPts val="1200"/>
              </a:spcAft>
              <a:buNone/>
            </a:pPr>
            <a:r>
              <a:rPr lang="en"/>
              <a:t>This project will extend the capabilities of the current CWC PCC data collection system for micro-wind turbines. Specifically, the project will add in a more flexible load option and higher resolution acquisition for characterizing solar cells and thermoelectric generators that would be used for Energy Club outreach activities. The current system collects voltage, current, wind speed, temperature, and pressure to characterize wind turbines. See photos for existing system for characterizing wind turbines.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Design Description </a:t>
            </a:r>
            <a:endParaRPr/>
          </a:p>
        </p:txBody>
      </p:sp>
      <p:sp>
        <p:nvSpPr>
          <p:cNvPr id="290" name="Google Shape;290;p15"/>
          <p:cNvSpPr txBox="1"/>
          <p:nvPr>
            <p:ph idx="1" type="body"/>
          </p:nvPr>
        </p:nvSpPr>
        <p:spPr>
          <a:xfrm>
            <a:off x="5575500" y="1597875"/>
            <a:ext cx="2758800" cy="225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a:t>
            </a:r>
            <a:r>
              <a:rPr lang="en"/>
              <a:t>ind turbine System</a:t>
            </a:r>
            <a:endParaRPr/>
          </a:p>
          <a:p>
            <a:pPr indent="0" lvl="0" marL="0" rtl="0" algn="l">
              <a:spcBef>
                <a:spcPts val="1200"/>
              </a:spcBef>
              <a:spcAft>
                <a:spcPts val="0"/>
              </a:spcAft>
              <a:buNone/>
            </a:pPr>
            <a:r>
              <a:rPr lang="en"/>
              <a:t>Solar Power System</a:t>
            </a:r>
            <a:endParaRPr/>
          </a:p>
          <a:p>
            <a:pPr indent="0" lvl="0" marL="0" rtl="0" algn="l">
              <a:spcBef>
                <a:spcPts val="1200"/>
              </a:spcBef>
              <a:spcAft>
                <a:spcPts val="0"/>
              </a:spcAft>
              <a:buNone/>
            </a:pPr>
            <a:r>
              <a:rPr lang="en"/>
              <a:t>Thermoelectric System</a:t>
            </a:r>
            <a:endParaRPr/>
          </a:p>
          <a:p>
            <a:pPr indent="0" lvl="0" marL="0" rtl="0" algn="l">
              <a:spcBef>
                <a:spcPts val="1200"/>
              </a:spcBef>
              <a:spcAft>
                <a:spcPts val="0"/>
              </a:spcAft>
              <a:buNone/>
            </a:pPr>
            <a:r>
              <a:rPr lang="en"/>
              <a:t>Data collection system</a:t>
            </a:r>
            <a:endParaRPr/>
          </a:p>
          <a:p>
            <a:pPr indent="0" lvl="0" marL="0" rtl="0" algn="l">
              <a:spcBef>
                <a:spcPts val="1200"/>
              </a:spcBef>
              <a:spcAft>
                <a:spcPts val="1200"/>
              </a:spcAft>
              <a:buNone/>
            </a:pPr>
            <a:r>
              <a:t/>
            </a:r>
            <a:endParaRPr/>
          </a:p>
        </p:txBody>
      </p:sp>
      <p:pic>
        <p:nvPicPr>
          <p:cNvPr id="291" name="Google Shape;291;p15"/>
          <p:cNvPicPr preferRelativeResize="0"/>
          <p:nvPr/>
        </p:nvPicPr>
        <p:blipFill>
          <a:blip r:embed="rId3">
            <a:alphaModFix/>
          </a:blip>
          <a:stretch>
            <a:fillRect/>
          </a:stretch>
        </p:blipFill>
        <p:spPr>
          <a:xfrm>
            <a:off x="1048600" y="1199563"/>
            <a:ext cx="4447175" cy="3114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Current State of System</a:t>
            </a:r>
            <a:endParaRPr/>
          </a:p>
        </p:txBody>
      </p:sp>
      <p:sp>
        <p:nvSpPr>
          <p:cNvPr id="297" name="Google Shape;297;p16"/>
          <p:cNvSpPr txBox="1"/>
          <p:nvPr>
            <p:ph idx="1" type="body"/>
          </p:nvPr>
        </p:nvSpPr>
        <p:spPr>
          <a:xfrm>
            <a:off x="785275" y="3356800"/>
            <a:ext cx="4417200" cy="657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Fig.1 Current Analysis &amp; Wind Turbine Subsystem</a:t>
            </a:r>
            <a:endParaRPr/>
          </a:p>
        </p:txBody>
      </p:sp>
      <p:pic>
        <p:nvPicPr>
          <p:cNvPr id="298" name="Google Shape;298;p16"/>
          <p:cNvPicPr preferRelativeResize="0"/>
          <p:nvPr/>
        </p:nvPicPr>
        <p:blipFill>
          <a:blip r:embed="rId3">
            <a:alphaModFix/>
          </a:blip>
          <a:stretch>
            <a:fillRect/>
          </a:stretch>
        </p:blipFill>
        <p:spPr>
          <a:xfrm>
            <a:off x="1215438" y="1203000"/>
            <a:ext cx="3083875" cy="2055924"/>
          </a:xfrm>
          <a:prstGeom prst="rect">
            <a:avLst/>
          </a:prstGeom>
          <a:noFill/>
          <a:ln>
            <a:noFill/>
          </a:ln>
        </p:spPr>
      </p:pic>
      <p:graphicFrame>
        <p:nvGraphicFramePr>
          <p:cNvPr id="299" name="Google Shape;299;p16"/>
          <p:cNvGraphicFramePr/>
          <p:nvPr/>
        </p:nvGraphicFramePr>
        <p:xfrm>
          <a:off x="4913325" y="1597875"/>
          <a:ext cx="3000000" cy="3000000"/>
        </p:xfrm>
        <a:graphic>
          <a:graphicData uri="http://schemas.openxmlformats.org/drawingml/2006/table">
            <a:tbl>
              <a:tblPr>
                <a:noFill/>
                <a:tableStyleId>{B727B1EA-3E13-4DAF-94AD-714BDAFE0154}</a:tableStyleId>
              </a:tblPr>
              <a:tblGrid>
                <a:gridCol w="2752725"/>
              </a:tblGrid>
              <a:tr h="228600">
                <a:tc>
                  <a:txBody>
                    <a:bodyPr/>
                    <a:lstStyle/>
                    <a:p>
                      <a:pPr indent="0" lvl="0" marL="0" rtl="0" algn="l">
                        <a:lnSpc>
                          <a:spcPct val="115000"/>
                        </a:lnSpc>
                        <a:spcBef>
                          <a:spcPts val="0"/>
                        </a:spcBef>
                        <a:spcAft>
                          <a:spcPts val="0"/>
                        </a:spcAft>
                        <a:buNone/>
                      </a:pPr>
                      <a:r>
                        <a:rPr lang="en" sz="1200"/>
                        <a:t>Weight</a:t>
                      </a:r>
                      <a:endParaRPr sz="1000">
                        <a:latin typeface="Calibri"/>
                        <a:ea typeface="Calibri"/>
                        <a:cs typeface="Calibri"/>
                        <a:sym typeface="Calibri"/>
                      </a:endParaRPr>
                    </a:p>
                  </a:txBody>
                  <a:tcPr marT="0" marB="0" marR="25400" marL="25400" anchor="ctr">
                    <a:lnL cap="flat" cmpd="sng" w="19050">
                      <a:solidFill>
                        <a:srgbClr val="000000"/>
                      </a:solidFill>
                      <a:prstDash val="solid"/>
                      <a:round/>
                      <a:headEnd len="sm" w="sm" type="none"/>
                      <a:tailEnd len="sm" w="sm" type="none"/>
                    </a:lnL>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lnSpc>
                          <a:spcPct val="115000"/>
                        </a:lnSpc>
                        <a:spcBef>
                          <a:spcPts val="0"/>
                        </a:spcBef>
                        <a:spcAft>
                          <a:spcPts val="0"/>
                        </a:spcAft>
                        <a:buNone/>
                      </a:pPr>
                      <a:r>
                        <a:rPr lang="en" sz="1200"/>
                        <a:t>Size</a:t>
                      </a:r>
                      <a:endParaRPr sz="1000">
                        <a:latin typeface="Calibri"/>
                        <a:ea typeface="Calibri"/>
                        <a:cs typeface="Calibri"/>
                        <a:sym typeface="Calibri"/>
                      </a:endParaRPr>
                    </a:p>
                  </a:txBody>
                  <a:tcPr marT="0" marB="0" marR="25400" marL="25400" anchor="ctr">
                    <a:lnL cap="flat" cmpd="sng" w="19050">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lnSpc>
                          <a:spcPct val="115000"/>
                        </a:lnSpc>
                        <a:spcBef>
                          <a:spcPts val="0"/>
                        </a:spcBef>
                        <a:spcAft>
                          <a:spcPts val="0"/>
                        </a:spcAft>
                        <a:buNone/>
                      </a:pPr>
                      <a:r>
                        <a:rPr lang="en" sz="1200"/>
                        <a:t>Simple operating system</a:t>
                      </a:r>
                      <a:endParaRPr sz="1200"/>
                    </a:p>
                  </a:txBody>
                  <a:tcPr marT="0" marB="0" marR="0" marL="0" anchor="ctr">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lnSpc>
                          <a:spcPct val="115000"/>
                        </a:lnSpc>
                        <a:spcBef>
                          <a:spcPts val="0"/>
                        </a:spcBef>
                        <a:spcAft>
                          <a:spcPts val="0"/>
                        </a:spcAft>
                        <a:buNone/>
                      </a:pPr>
                      <a:r>
                        <a:rPr lang="en" sz="1200"/>
                        <a:t>Test interface</a:t>
                      </a:r>
                      <a:endParaRPr sz="1000">
                        <a:latin typeface="Calibri"/>
                        <a:ea typeface="Calibri"/>
                        <a:cs typeface="Calibri"/>
                        <a:sym typeface="Calibri"/>
                      </a:endParaRPr>
                    </a:p>
                  </a:txBody>
                  <a:tcPr marT="0" marB="0" marR="0" marL="0" anchor="ctr">
                    <a:lnL cap="flat" cmpd="sng" w="19050">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lnSpc>
                          <a:spcPct val="115000"/>
                        </a:lnSpc>
                        <a:spcBef>
                          <a:spcPts val="0"/>
                        </a:spcBef>
                        <a:spcAft>
                          <a:spcPts val="0"/>
                        </a:spcAft>
                        <a:buNone/>
                      </a:pPr>
                      <a:r>
                        <a:rPr lang="en" sz="1200"/>
                        <a:t>Modularization</a:t>
                      </a:r>
                      <a:endParaRPr sz="1000">
                        <a:latin typeface="Calibri"/>
                        <a:ea typeface="Calibri"/>
                        <a:cs typeface="Calibri"/>
                        <a:sym typeface="Calibri"/>
                      </a:endParaRPr>
                    </a:p>
                  </a:txBody>
                  <a:tcPr marT="0" marB="0" marR="0" marL="0" anchor="ctr">
                    <a:lnL cap="flat" cmpd="sng" w="19050">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lnSpc>
                          <a:spcPct val="115000"/>
                        </a:lnSpc>
                        <a:spcBef>
                          <a:spcPts val="0"/>
                        </a:spcBef>
                        <a:spcAft>
                          <a:spcPts val="0"/>
                        </a:spcAft>
                        <a:buNone/>
                      </a:pPr>
                      <a:r>
                        <a:rPr lang="en" sz="1200"/>
                        <a:t>Durability</a:t>
                      </a:r>
                      <a:endParaRPr sz="1000">
                        <a:latin typeface="Calibri"/>
                        <a:ea typeface="Calibri"/>
                        <a:cs typeface="Calibri"/>
                        <a:sym typeface="Calibri"/>
                      </a:endParaRPr>
                    </a:p>
                  </a:txBody>
                  <a:tcPr marT="0" marB="0" marR="0" marL="0" anchor="ctr">
                    <a:lnL cap="flat" cmpd="sng" w="19050">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lnSpc>
                          <a:spcPct val="115000"/>
                        </a:lnSpc>
                        <a:spcBef>
                          <a:spcPts val="0"/>
                        </a:spcBef>
                        <a:spcAft>
                          <a:spcPts val="0"/>
                        </a:spcAft>
                        <a:buNone/>
                      </a:pPr>
                      <a:r>
                        <a:rPr lang="en" sz="1200"/>
                        <a:t>Price</a:t>
                      </a:r>
                      <a:endParaRPr sz="1200"/>
                    </a:p>
                  </a:txBody>
                  <a:tcPr marT="0" marB="0" marR="0" marL="0" anchor="ctr">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lnSpc>
                          <a:spcPct val="115000"/>
                        </a:lnSpc>
                        <a:spcBef>
                          <a:spcPts val="0"/>
                        </a:spcBef>
                        <a:spcAft>
                          <a:spcPts val="0"/>
                        </a:spcAft>
                        <a:buNone/>
                      </a:pPr>
                      <a:r>
                        <a:rPr lang="en" sz="1200"/>
                        <a:t>Reliability</a:t>
                      </a:r>
                      <a:endParaRPr sz="1000">
                        <a:latin typeface="Calibri"/>
                        <a:ea typeface="Calibri"/>
                        <a:cs typeface="Calibri"/>
                        <a:sym typeface="Calibri"/>
                      </a:endParaRPr>
                    </a:p>
                  </a:txBody>
                  <a:tcPr marT="0" marB="0" marR="25400" marL="25400" anchor="ctr">
                    <a:lnL cap="flat" cmpd="sng" w="19050">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00" name="Google Shape;300;p16"/>
          <p:cNvSpPr txBox="1"/>
          <p:nvPr/>
        </p:nvSpPr>
        <p:spPr>
          <a:xfrm>
            <a:off x="4866725" y="1224250"/>
            <a:ext cx="208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ERs</a:t>
            </a:r>
            <a:endParaRPr>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Current State of System</a:t>
            </a:r>
            <a:endParaRPr/>
          </a:p>
        </p:txBody>
      </p:sp>
      <p:sp>
        <p:nvSpPr>
          <p:cNvPr id="306" name="Google Shape;306;p17"/>
          <p:cNvSpPr txBox="1"/>
          <p:nvPr>
            <p:ph idx="1" type="body"/>
          </p:nvPr>
        </p:nvSpPr>
        <p:spPr>
          <a:xfrm>
            <a:off x="1303800" y="3599975"/>
            <a:ext cx="3348900" cy="931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Fig 2. Solar Panel Subsystem</a:t>
            </a:r>
            <a:endParaRPr/>
          </a:p>
        </p:txBody>
      </p:sp>
      <p:pic>
        <p:nvPicPr>
          <p:cNvPr id="307" name="Google Shape;307;p17"/>
          <p:cNvPicPr preferRelativeResize="0"/>
          <p:nvPr/>
        </p:nvPicPr>
        <p:blipFill>
          <a:blip r:embed="rId3">
            <a:alphaModFix/>
          </a:blip>
          <a:stretch>
            <a:fillRect/>
          </a:stretch>
        </p:blipFill>
        <p:spPr>
          <a:xfrm>
            <a:off x="1303800" y="1190188"/>
            <a:ext cx="3105077" cy="2328775"/>
          </a:xfrm>
          <a:prstGeom prst="rect">
            <a:avLst/>
          </a:prstGeom>
          <a:noFill/>
          <a:ln>
            <a:noFill/>
          </a:ln>
        </p:spPr>
      </p:pic>
      <p:pic>
        <p:nvPicPr>
          <p:cNvPr id="308" name="Google Shape;308;p17"/>
          <p:cNvPicPr preferRelativeResize="0"/>
          <p:nvPr/>
        </p:nvPicPr>
        <p:blipFill>
          <a:blip r:embed="rId4">
            <a:alphaModFix/>
          </a:blip>
          <a:stretch>
            <a:fillRect/>
          </a:stretch>
        </p:blipFill>
        <p:spPr>
          <a:xfrm>
            <a:off x="4835900" y="1190200"/>
            <a:ext cx="3105077" cy="2328811"/>
          </a:xfrm>
          <a:prstGeom prst="rect">
            <a:avLst/>
          </a:prstGeom>
          <a:noFill/>
          <a:ln>
            <a:noFill/>
          </a:ln>
        </p:spPr>
      </p:pic>
      <p:sp>
        <p:nvSpPr>
          <p:cNvPr id="309" name="Google Shape;309;p17"/>
          <p:cNvSpPr txBox="1"/>
          <p:nvPr/>
        </p:nvSpPr>
        <p:spPr>
          <a:xfrm>
            <a:off x="4868650" y="3631850"/>
            <a:ext cx="3105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Nunito"/>
                <a:ea typeface="Nunito"/>
                <a:cs typeface="Nunito"/>
                <a:sym typeface="Nunito"/>
              </a:rPr>
              <a:t>Fig 3 . TEG Subsystem</a:t>
            </a:r>
            <a:endParaRPr>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Current State of System</a:t>
            </a:r>
            <a:endParaRPr/>
          </a:p>
        </p:txBody>
      </p:sp>
      <p:sp>
        <p:nvSpPr>
          <p:cNvPr id="315" name="Google Shape;315;p18"/>
          <p:cNvSpPr txBox="1"/>
          <p:nvPr>
            <p:ph idx="1" type="body"/>
          </p:nvPr>
        </p:nvSpPr>
        <p:spPr>
          <a:xfrm>
            <a:off x="1303800" y="1300950"/>
            <a:ext cx="7030500" cy="25416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a:t> Current BOM</a:t>
            </a:r>
            <a:endParaRPr b="1"/>
          </a:p>
        </p:txBody>
      </p:sp>
      <p:pic>
        <p:nvPicPr>
          <p:cNvPr id="316" name="Google Shape;316;p18"/>
          <p:cNvPicPr preferRelativeResize="0"/>
          <p:nvPr/>
        </p:nvPicPr>
        <p:blipFill>
          <a:blip r:embed="rId3">
            <a:alphaModFix/>
          </a:blip>
          <a:stretch>
            <a:fillRect/>
          </a:stretch>
        </p:blipFill>
        <p:spPr>
          <a:xfrm>
            <a:off x="1640125" y="1597877"/>
            <a:ext cx="5863749" cy="30073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Implementation plan</a:t>
            </a:r>
            <a:endParaRPr/>
          </a:p>
        </p:txBody>
      </p:sp>
      <p:pic>
        <p:nvPicPr>
          <p:cNvPr id="322" name="Google Shape;322;p19"/>
          <p:cNvPicPr preferRelativeResize="0"/>
          <p:nvPr/>
        </p:nvPicPr>
        <p:blipFill>
          <a:blip r:embed="rId3">
            <a:alphaModFix/>
          </a:blip>
          <a:stretch>
            <a:fillRect/>
          </a:stretch>
        </p:blipFill>
        <p:spPr>
          <a:xfrm>
            <a:off x="1846963" y="1597875"/>
            <a:ext cx="5450087" cy="3240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Testing Plan </a:t>
            </a:r>
            <a:endParaRPr/>
          </a:p>
        </p:txBody>
      </p:sp>
      <p:sp>
        <p:nvSpPr>
          <p:cNvPr id="328" name="Google Shape;328;p20"/>
          <p:cNvSpPr txBox="1"/>
          <p:nvPr>
            <p:ph idx="1" type="body"/>
          </p:nvPr>
        </p:nvSpPr>
        <p:spPr>
          <a:xfrm>
            <a:off x="1303800" y="1597875"/>
            <a:ext cx="7030500" cy="2933700"/>
          </a:xfrm>
          <a:prstGeom prst="rect">
            <a:avLst/>
          </a:prstGeom>
        </p:spPr>
        <p:txBody>
          <a:bodyPr anchorCtr="0" anchor="t" bIns="91425" lIns="91425" spcFirstLastPara="1" rIns="91425" wrap="square" tIns="91425">
            <a:normAutofit/>
          </a:bodyPr>
          <a:lstStyle/>
          <a:p>
            <a:pPr indent="0" lvl="0" marL="0" marR="0" rtl="0" algn="l">
              <a:spcBef>
                <a:spcPts val="0"/>
              </a:spcBef>
              <a:spcAft>
                <a:spcPts val="0"/>
              </a:spcAft>
              <a:buNone/>
            </a:pPr>
            <a:r>
              <a:rPr b="1" lang="en"/>
              <a:t>ER</a:t>
            </a:r>
            <a:r>
              <a:rPr lang="en"/>
              <a:t>:</a:t>
            </a:r>
            <a:endParaRPr/>
          </a:p>
          <a:p>
            <a:pPr indent="0" lvl="0" marL="0" marR="0" rtl="0" algn="l">
              <a:spcBef>
                <a:spcPts val="1200"/>
              </a:spcBef>
              <a:spcAft>
                <a:spcPts val="0"/>
              </a:spcAft>
              <a:buNone/>
            </a:pPr>
            <a:r>
              <a:rPr lang="en"/>
              <a:t>Weight</a:t>
            </a:r>
            <a:endParaRPr/>
          </a:p>
          <a:p>
            <a:pPr indent="0" lvl="0" marL="0" marR="0" rtl="0" algn="l">
              <a:spcBef>
                <a:spcPts val="1200"/>
              </a:spcBef>
              <a:spcAft>
                <a:spcPts val="0"/>
              </a:spcAft>
              <a:buNone/>
            </a:pPr>
            <a:r>
              <a:rPr lang="en"/>
              <a:t>Size</a:t>
            </a:r>
            <a:endParaRPr/>
          </a:p>
          <a:p>
            <a:pPr indent="0" lvl="0" marL="0" marR="0" rtl="0" algn="l">
              <a:spcBef>
                <a:spcPts val="1200"/>
              </a:spcBef>
              <a:spcAft>
                <a:spcPts val="0"/>
              </a:spcAft>
              <a:buNone/>
            </a:pPr>
            <a:r>
              <a:rPr lang="en"/>
              <a:t>Modularization</a:t>
            </a:r>
            <a:endParaRPr/>
          </a:p>
          <a:p>
            <a:pPr indent="0" lvl="0" marL="0" marR="0" rtl="0" algn="l">
              <a:spcBef>
                <a:spcPts val="1200"/>
              </a:spcBef>
              <a:spcAft>
                <a:spcPts val="0"/>
              </a:spcAft>
              <a:buNone/>
            </a:pPr>
            <a:r>
              <a:rPr lang="en"/>
              <a:t>Accuracy / Error</a:t>
            </a:r>
            <a:endParaRPr/>
          </a:p>
          <a:p>
            <a:pPr indent="0" lvl="0" marL="0" marR="0" rtl="0" algn="l">
              <a:spcBef>
                <a:spcPts val="1200"/>
              </a:spcBef>
              <a:spcAft>
                <a:spcPts val="0"/>
              </a:spcAft>
              <a:buNone/>
            </a:pPr>
            <a:r>
              <a:rPr lang="en"/>
              <a:t>Maintenance</a:t>
            </a:r>
            <a:endParaRPr/>
          </a:p>
          <a:p>
            <a:pPr indent="0" lvl="0" marL="0" marR="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